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sldIdLst>
    <p:sldId id="256" r:id="rId2"/>
    <p:sldId id="261" r:id="rId3"/>
    <p:sldId id="260" r:id="rId4"/>
    <p:sldId id="262" r:id="rId5"/>
    <p:sldId id="263" r:id="rId6"/>
    <p:sldId id="264" r:id="rId7"/>
    <p:sldId id="265" r:id="rId8"/>
    <p:sldId id="266" r:id="rId9"/>
    <p:sldId id="268" r:id="rId10"/>
    <p:sldId id="269" r:id="rId11"/>
    <p:sldId id="270" r:id="rId12"/>
    <p:sldId id="271" r:id="rId13"/>
    <p:sldId id="272" r:id="rId14"/>
    <p:sldId id="273" r:id="rId15"/>
    <p:sldId id="274" r:id="rId16"/>
    <p:sldId id="275" r:id="rId17"/>
    <p:sldId id="284" r:id="rId18"/>
    <p:sldId id="283" r:id="rId19"/>
    <p:sldId id="282" r:id="rId20"/>
    <p:sldId id="281" r:id="rId21"/>
    <p:sldId id="280" r:id="rId22"/>
    <p:sldId id="279" r:id="rId23"/>
    <p:sldId id="278" r:id="rId24"/>
    <p:sldId id="277" r:id="rId25"/>
    <p:sldId id="276" r:id="rId26"/>
    <p:sldId id="309" r:id="rId27"/>
    <p:sldId id="267" r:id="rId28"/>
    <p:sldId id="308" r:id="rId29"/>
    <p:sldId id="307" r:id="rId30"/>
    <p:sldId id="306" r:id="rId31"/>
    <p:sldId id="305" r:id="rId32"/>
    <p:sldId id="304" r:id="rId33"/>
    <p:sldId id="303" r:id="rId34"/>
    <p:sldId id="310" r:id="rId35"/>
    <p:sldId id="311" r:id="rId36"/>
    <p:sldId id="312" r:id="rId37"/>
    <p:sldId id="313" r:id="rId38"/>
    <p:sldId id="302" r:id="rId39"/>
    <p:sldId id="301" r:id="rId40"/>
    <p:sldId id="300" r:id="rId41"/>
    <p:sldId id="25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5B869A-F55D-401C-ACC2-92E93CE284AC}" type="datetimeFigureOut">
              <a:rPr lang="en-US" smtClean="0"/>
              <a:pPr/>
              <a:t>9/19/2015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F46490-6D81-42E3-8365-FBF885325F23}" type="slidenum">
              <a:rPr lang="en-US" smtClean="0"/>
              <a:pPr/>
              <a:t>‹#›</a:t>
            </a:fld>
            <a:endParaRPr lang="en-US"/>
          </a:p>
        </p:txBody>
      </p:sp>
    </p:spTree>
    <p:extLst>
      <p:ext uri="{BB962C8B-B14F-4D97-AF65-F5344CB8AC3E}">
        <p14:creationId xmlns:p14="http://schemas.microsoft.com/office/powerpoint/2010/main" val="135163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FF4386-11AA-454D-8E9B-28EE42893489}" type="datetime1">
              <a:rPr lang="en-US" smtClean="0"/>
              <a:pPr/>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C82D3-9C0C-40DA-BCFE-55F2FAD07228}" type="datetime1">
              <a:rPr lang="en-US" smtClean="0"/>
              <a:pPr/>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87A67-CBEC-4D3C-B635-794A55ABA17C}" type="datetime1">
              <a:rPr lang="en-US" smtClean="0"/>
              <a:pPr/>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D8F76-2ADB-4529-B8E4-534C4CF6EB89}" type="datetime1">
              <a:rPr lang="en-US" smtClean="0"/>
              <a:pPr/>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774D4-F7F3-420E-A2E9-5953B4320418}" type="datetime1">
              <a:rPr lang="en-US" smtClean="0"/>
              <a:pPr/>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0E42A-15FA-4387-BC0B-E483BF48EC48}" type="datetime1">
              <a:rPr lang="en-US" smtClean="0"/>
              <a:pPr/>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624F78-2D86-4E1F-AEFF-7FE65CBE0196}" type="datetime1">
              <a:rPr lang="en-US" smtClean="0"/>
              <a:pPr/>
              <a:t>9/19/2015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8A6082-A43F-4192-BFB4-997143BFB303}" type="datetime1">
              <a:rPr lang="en-US" smtClean="0"/>
              <a:pPr/>
              <a:t>9/19/2015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0E560-EDC1-4F20-B676-E1592B29A046}" type="datetime1">
              <a:rPr lang="en-US" smtClean="0"/>
              <a:pPr/>
              <a:t>9/19/2015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74DBF-7002-4F70-B7D9-E73F1CED01E4}" type="datetime1">
              <a:rPr lang="en-US" smtClean="0"/>
              <a:pPr/>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EAD9A-7A91-4E8D-9CCF-E2BE7B400618}" type="datetime1">
              <a:rPr lang="en-US" smtClean="0"/>
              <a:pPr/>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31ABB-4D19-4AA2-9333-E03AAD223B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A2380-2902-41B5-AD3E-ED816B93CC89}" type="datetime1">
              <a:rPr lang="en-US" smtClean="0"/>
              <a:pPr/>
              <a:t>9/19/2015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31ABB-4D19-4AA2-9333-E03AAD223B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819400"/>
            <a:ext cx="7772400" cy="1470025"/>
          </a:xfrm>
        </p:spPr>
        <p:txBody>
          <a:bodyPr>
            <a:normAutofit fontScale="90000"/>
          </a:bodyPr>
          <a:lstStyle/>
          <a:p>
            <a:pPr marL="0" indent="0"/>
            <a:r>
              <a:rPr lang="en-US" b="1" dirty="0"/>
              <a:t>Overview of Financial Management</a:t>
            </a:r>
            <a:br>
              <a:rPr lang="en-US" b="1" dirty="0"/>
            </a:br>
            <a:r>
              <a:rPr lang="en-US" dirty="0"/>
              <a:t/>
            </a:r>
            <a:br>
              <a:rPr lang="en-US" dirty="0"/>
            </a:br>
            <a:endParaRPr lang="en-US" dirty="0"/>
          </a:p>
        </p:txBody>
      </p:sp>
      <p:sp>
        <p:nvSpPr>
          <p:cNvPr id="3" name="Subtitle 2"/>
          <p:cNvSpPr>
            <a:spLocks noGrp="1"/>
          </p:cNvSpPr>
          <p:nvPr>
            <p:ph type="subTitle" idx="1"/>
          </p:nvPr>
        </p:nvSpPr>
        <p:spPr>
          <a:xfrm>
            <a:off x="1524000" y="4575175"/>
            <a:ext cx="6400800" cy="1752600"/>
          </a:xfrm>
        </p:spPr>
        <p:txBody>
          <a:bodyPr/>
          <a:lstStyle/>
          <a:p>
            <a:r>
              <a:rPr lang="en-US" dirty="0" smtClean="0"/>
              <a:t>LECTURER: ISAAC OFOEDA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lstStyle/>
          <a:p>
            <a:pPr marL="514350" indent="-514350">
              <a:buAutoNum type="arabicPeriod"/>
            </a:pPr>
            <a:r>
              <a:rPr lang="en-US" dirty="0"/>
              <a:t>Shareholders’ View</a:t>
            </a:r>
          </a:p>
          <a:p>
            <a:pPr marL="514350" indent="-514350">
              <a:buAutoNum type="arabicPeriod"/>
            </a:pPr>
            <a:endParaRPr lang="en-US" dirty="0"/>
          </a:p>
          <a:p>
            <a:r>
              <a:rPr lang="en-US" dirty="0"/>
              <a:t>Profit Maximization</a:t>
            </a:r>
          </a:p>
          <a:p>
            <a:endParaRPr lang="en-US" dirty="0"/>
          </a:p>
          <a:p>
            <a:r>
              <a:rPr lang="en-US" dirty="0"/>
              <a:t>Wealth  Maximization </a:t>
            </a:r>
          </a:p>
          <a:p>
            <a:pPr marL="0" indent="0">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lstStyle/>
          <a:p>
            <a:pPr>
              <a:buNone/>
            </a:pPr>
            <a:r>
              <a:rPr lang="en-US" dirty="0"/>
              <a:t>Profit Maximization</a:t>
            </a:r>
          </a:p>
          <a:p>
            <a:pPr algn="just"/>
            <a:r>
              <a:rPr lang="en-GB" dirty="0"/>
              <a:t>Main aim of any kind of economic activity is earning profit. A business concern is also functioning mainly for the purpose of earning profit. Profit is the measuring techniques to understand the business efficiency of the concern.</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normAutofit fontScale="92500"/>
          </a:bodyPr>
          <a:lstStyle/>
          <a:p>
            <a:pPr>
              <a:buNone/>
            </a:pPr>
            <a:r>
              <a:rPr lang="en-US" dirty="0"/>
              <a:t>Profit Maximization</a:t>
            </a:r>
          </a:p>
          <a:p>
            <a:pPr>
              <a:buNone/>
            </a:pPr>
            <a:r>
              <a:rPr lang="en-US" dirty="0"/>
              <a:t>1. </a:t>
            </a:r>
            <a:r>
              <a:rPr lang="en-GB" b="1" dirty="0"/>
              <a:t>Favourable Arguments for Profit Maximization</a:t>
            </a:r>
          </a:p>
          <a:p>
            <a:r>
              <a:rPr lang="en-GB" dirty="0"/>
              <a:t>Main aim is earning profit</a:t>
            </a:r>
          </a:p>
          <a:p>
            <a:r>
              <a:rPr lang="en-GB" dirty="0"/>
              <a:t>Profit is the parameter of the business operation.</a:t>
            </a:r>
          </a:p>
          <a:p>
            <a:r>
              <a:rPr lang="en-GB" dirty="0"/>
              <a:t>Profit reduces risk of the business concern.</a:t>
            </a:r>
          </a:p>
          <a:p>
            <a:r>
              <a:rPr lang="en-GB" dirty="0"/>
              <a:t>Profit is the main source of finance.</a:t>
            </a:r>
          </a:p>
          <a:p>
            <a:r>
              <a:rPr lang="en-GB" dirty="0"/>
              <a:t>Profitability meets the social needs also</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normAutofit fontScale="85000" lnSpcReduction="10000"/>
          </a:bodyPr>
          <a:lstStyle/>
          <a:p>
            <a:pPr>
              <a:buNone/>
            </a:pPr>
            <a:r>
              <a:rPr lang="en-US" dirty="0"/>
              <a:t>Profit Maximization</a:t>
            </a:r>
          </a:p>
          <a:p>
            <a:pPr>
              <a:buNone/>
            </a:pPr>
            <a:r>
              <a:rPr lang="en-US" dirty="0"/>
              <a:t>2. </a:t>
            </a:r>
            <a:r>
              <a:rPr lang="en-GB" b="1" dirty="0"/>
              <a:t>Unfavourable Arguments for Profit Maximization</a:t>
            </a:r>
          </a:p>
          <a:p>
            <a:r>
              <a:rPr lang="en-GB" dirty="0"/>
              <a:t>Profit maximization leads to exploiting workers and consumers.</a:t>
            </a:r>
          </a:p>
          <a:p>
            <a:r>
              <a:rPr lang="en-GB" dirty="0"/>
              <a:t>Profit maximization creates immoral practices such as corrupt practice, unfair trade practice, etc.</a:t>
            </a:r>
          </a:p>
          <a:p>
            <a:pPr algn="just"/>
            <a:r>
              <a:rPr lang="en-GB" dirty="0"/>
              <a:t>Profit maximization objectives leads to inequalities among the stakeholders such</a:t>
            </a:r>
          </a:p>
          <a:p>
            <a:r>
              <a:rPr lang="en-GB" dirty="0"/>
              <a:t>as customers, suppliers, public shareholders,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normAutofit fontScale="92500" lnSpcReduction="10000"/>
          </a:bodyPr>
          <a:lstStyle/>
          <a:p>
            <a:pPr>
              <a:buNone/>
            </a:pPr>
            <a:r>
              <a:rPr lang="en-US" dirty="0"/>
              <a:t>Profit Maximization</a:t>
            </a:r>
          </a:p>
          <a:p>
            <a:pPr>
              <a:buNone/>
            </a:pPr>
            <a:r>
              <a:rPr lang="en-US" dirty="0"/>
              <a:t>3. </a:t>
            </a:r>
            <a:r>
              <a:rPr lang="en-GB" b="1" dirty="0"/>
              <a:t>Drawbacks of Profit Maximization</a:t>
            </a:r>
          </a:p>
          <a:p>
            <a:r>
              <a:rPr lang="en-GB" b="1" dirty="0"/>
              <a:t>It is vague : </a:t>
            </a:r>
            <a:r>
              <a:rPr lang="en-GB" dirty="0"/>
              <a:t>profit is not defined precisely or correctly</a:t>
            </a:r>
          </a:p>
          <a:p>
            <a:r>
              <a:rPr lang="en-GB" b="1" dirty="0"/>
              <a:t>It ignores the time value of money</a:t>
            </a:r>
          </a:p>
          <a:p>
            <a:r>
              <a:rPr lang="en-GB" b="1" dirty="0"/>
              <a:t>It ignores risk</a:t>
            </a:r>
          </a:p>
          <a:p>
            <a:r>
              <a:rPr lang="en-US" b="1" dirty="0"/>
              <a:t>Creative accounting may influence profit</a:t>
            </a:r>
          </a:p>
          <a:p>
            <a:r>
              <a:rPr lang="en-US" b="1" dirty="0"/>
              <a:t>Has no bearing on cash flows</a:t>
            </a:r>
          </a:p>
          <a:p>
            <a:r>
              <a:rPr lang="en-US" b="1" dirty="0"/>
              <a:t>It assumes perfect competition</a:t>
            </a:r>
            <a:endParaRPr lang="en-GB"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lstStyle/>
          <a:p>
            <a:pPr>
              <a:buNone/>
            </a:pPr>
            <a:r>
              <a:rPr lang="en-GB" b="1" dirty="0"/>
              <a:t>Wealth Maximization</a:t>
            </a:r>
          </a:p>
          <a:p>
            <a:r>
              <a:rPr lang="en-GB" dirty="0"/>
              <a:t>The term wealth means shareholder wealth or the wealth of the persons those who are involved in the business concern</a:t>
            </a:r>
          </a:p>
          <a:p>
            <a:pPr algn="just"/>
            <a:r>
              <a:rPr lang="en-GB" dirty="0"/>
              <a:t>Wealth maximization is also known as value maximization or net present worth maximization. This objective is an universally accepted concept in the field of business</a:t>
            </a:r>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lstStyle/>
          <a:p>
            <a:pPr>
              <a:buNone/>
            </a:pPr>
            <a:r>
              <a:rPr lang="en-GB" b="1" dirty="0"/>
              <a:t>Wealth Maximization</a:t>
            </a:r>
          </a:p>
          <a:p>
            <a:pPr marL="514350" indent="-514350">
              <a:buAutoNum type="arabicPeriod"/>
            </a:pPr>
            <a:r>
              <a:rPr lang="en-GB" b="1" dirty="0"/>
              <a:t>Favourable Arguments for Wealth Maximization</a:t>
            </a:r>
          </a:p>
          <a:p>
            <a:r>
              <a:rPr lang="en-GB" dirty="0"/>
              <a:t>Wealth maximization is superior to the profit maximization because the main aim of the business concern under this concept is to improve the value or wealth of the shareholders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normAutofit fontScale="92500" lnSpcReduction="10000"/>
          </a:bodyPr>
          <a:lstStyle/>
          <a:p>
            <a:r>
              <a:rPr lang="en-GB" dirty="0"/>
              <a:t>Wealth maximization considers the comparison of the value to cost associated with the business concern. Total value detected from the total cost incurred for the business operation. It provides extract value of the business concern</a:t>
            </a:r>
          </a:p>
          <a:p>
            <a:r>
              <a:rPr lang="en-GB" dirty="0"/>
              <a:t>Wealth maximization considers both time and risk of the business concern.</a:t>
            </a:r>
          </a:p>
          <a:p>
            <a:r>
              <a:rPr lang="en-GB" dirty="0"/>
              <a:t>Wealth maximization provides efficient allocation of resources.</a:t>
            </a:r>
          </a:p>
          <a:p>
            <a:r>
              <a:rPr lang="en-GB" dirty="0"/>
              <a:t>It ensures the economic interest of the society.</a:t>
            </a:r>
          </a:p>
          <a:p>
            <a:endParaRPr lang="en-US" dirty="0"/>
          </a:p>
        </p:txBody>
      </p:sp>
    </p:spTree>
    <p:extLst>
      <p:ext uri="{BB962C8B-B14F-4D97-AF65-F5344CB8AC3E}">
        <p14:creationId xmlns:p14="http://schemas.microsoft.com/office/powerpoint/2010/main" val="3420801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normAutofit lnSpcReduction="10000"/>
          </a:bodyPr>
          <a:lstStyle/>
          <a:p>
            <a:pPr>
              <a:buNone/>
            </a:pPr>
            <a:r>
              <a:rPr lang="en-US" dirty="0"/>
              <a:t>Wealth Maximization</a:t>
            </a:r>
          </a:p>
          <a:p>
            <a:pPr>
              <a:buNone/>
            </a:pPr>
            <a:r>
              <a:rPr lang="en-US" dirty="0"/>
              <a:t>2. </a:t>
            </a:r>
            <a:r>
              <a:rPr lang="en-GB" b="1" dirty="0"/>
              <a:t>Unfavourable Arguments for Wealth Maximization</a:t>
            </a:r>
          </a:p>
          <a:p>
            <a:r>
              <a:rPr lang="en-GB" dirty="0"/>
              <a:t>Wealth maximization leads to prescriptive idea of the business concern but it may not be suitable to present day business activities.</a:t>
            </a:r>
          </a:p>
          <a:p>
            <a:r>
              <a:rPr lang="en-GB" dirty="0"/>
              <a:t>Wealth maximization is nothing, it is also profit maximization, it is the indirect name of the profit maximization</a:t>
            </a:r>
            <a:endParaRPr lang="en-US" dirty="0"/>
          </a:p>
          <a:p>
            <a:endParaRPr lang="en-US" dirty="0"/>
          </a:p>
        </p:txBody>
      </p:sp>
    </p:spTree>
    <p:extLst>
      <p:ext uri="{BB962C8B-B14F-4D97-AF65-F5344CB8AC3E}">
        <p14:creationId xmlns:p14="http://schemas.microsoft.com/office/powerpoint/2010/main" val="3884532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lstStyle/>
          <a:p>
            <a:r>
              <a:rPr lang="en-GB" dirty="0"/>
              <a:t>Wealth maximization creates ownership-management controversy</a:t>
            </a:r>
          </a:p>
          <a:p>
            <a:r>
              <a:rPr lang="en-GB" dirty="0"/>
              <a:t>Management alone enjoy certain benefits</a:t>
            </a:r>
          </a:p>
          <a:p>
            <a:r>
              <a:rPr lang="en-GB" dirty="0"/>
              <a:t>The ultimate aim of the wealth maximization objectives is to maximize the profit</a:t>
            </a:r>
          </a:p>
          <a:p>
            <a:pPr algn="just"/>
            <a:r>
              <a:rPr lang="en-GB" dirty="0"/>
              <a:t>Wealth maximization can be activated only with the help of the profitable position of the business concern.</a:t>
            </a:r>
            <a:endParaRPr lang="en-US" dirty="0"/>
          </a:p>
          <a:p>
            <a:endParaRPr lang="en-US" dirty="0"/>
          </a:p>
        </p:txBody>
      </p:sp>
    </p:spTree>
    <p:extLst>
      <p:ext uri="{BB962C8B-B14F-4D97-AF65-F5344CB8AC3E}">
        <p14:creationId xmlns:p14="http://schemas.microsoft.com/office/powerpoint/2010/main" val="134973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lvl="0"/>
            <a:r>
              <a:rPr lang="en-US" dirty="0"/>
              <a:t>Business  Finance</a:t>
            </a:r>
          </a:p>
          <a:p>
            <a:pPr lvl="0"/>
            <a:r>
              <a:rPr lang="en-US" dirty="0"/>
              <a:t>Definition of Financial Management</a:t>
            </a:r>
          </a:p>
          <a:p>
            <a:pPr lvl="0"/>
            <a:r>
              <a:rPr lang="en-US" dirty="0"/>
              <a:t>Objectives of the Firm</a:t>
            </a:r>
          </a:p>
          <a:p>
            <a:pPr lvl="0"/>
            <a:r>
              <a:rPr lang="en-US" dirty="0"/>
              <a:t>Financial Management Decisions</a:t>
            </a:r>
          </a:p>
          <a:p>
            <a:pPr lvl="0"/>
            <a:r>
              <a:rPr lang="en-US" dirty="0"/>
              <a:t>Importance of Financial Management </a:t>
            </a:r>
          </a:p>
          <a:p>
            <a:pPr lvl="0"/>
            <a:r>
              <a:rPr lang="en-US" dirty="0"/>
              <a:t>Forms of Business Organizations </a:t>
            </a:r>
          </a:p>
          <a:p>
            <a:pPr lvl="0"/>
            <a:r>
              <a:rPr lang="en-US" dirty="0"/>
              <a:t>Agency Problems and the Control of Corporations </a:t>
            </a:r>
          </a:p>
          <a:p>
            <a:pPr lvl="0"/>
            <a:r>
              <a:rPr lang="en-US" dirty="0"/>
              <a:t>Financial Markets and Corporations </a:t>
            </a:r>
          </a:p>
          <a:p>
            <a:r>
              <a:rPr lang="en-US" dirty="0"/>
              <a:t>Market Efficiency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Objectives of the Firm Cont’d</a:t>
            </a:r>
          </a:p>
        </p:txBody>
      </p:sp>
      <p:sp>
        <p:nvSpPr>
          <p:cNvPr id="3" name="Content Placeholder 2"/>
          <p:cNvSpPr>
            <a:spLocks noGrp="1"/>
          </p:cNvSpPr>
          <p:nvPr>
            <p:ph idx="1"/>
          </p:nvPr>
        </p:nvSpPr>
        <p:spPr/>
        <p:txBody>
          <a:bodyPr/>
          <a:lstStyle/>
          <a:p>
            <a:pPr>
              <a:buNone/>
            </a:pPr>
            <a:r>
              <a:rPr lang="en-GB" dirty="0"/>
              <a:t>2. Other Stakeholders’ View</a:t>
            </a:r>
          </a:p>
          <a:p>
            <a:r>
              <a:rPr lang="en-US" dirty="0"/>
              <a:t>Employees</a:t>
            </a:r>
          </a:p>
          <a:p>
            <a:r>
              <a:rPr lang="en-US" dirty="0"/>
              <a:t>Community </a:t>
            </a:r>
          </a:p>
          <a:p>
            <a:r>
              <a:rPr lang="en-US" dirty="0"/>
              <a:t>Suppliers</a:t>
            </a:r>
          </a:p>
          <a:p>
            <a:r>
              <a:rPr lang="en-US" dirty="0"/>
              <a:t>Government</a:t>
            </a:r>
          </a:p>
          <a:p>
            <a:r>
              <a:rPr lang="en-US" dirty="0" smtClean="0"/>
              <a:t>Customers </a:t>
            </a:r>
            <a:endParaRPr lang="en-US" dirty="0"/>
          </a:p>
        </p:txBody>
      </p:sp>
    </p:spTree>
    <p:extLst>
      <p:ext uri="{BB962C8B-B14F-4D97-AF65-F5344CB8AC3E}">
        <p14:creationId xmlns:p14="http://schemas.microsoft.com/office/powerpoint/2010/main" val="900743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Non-Financial Objectives of the Firm Cont’d</a:t>
            </a:r>
          </a:p>
        </p:txBody>
      </p:sp>
      <p:sp>
        <p:nvSpPr>
          <p:cNvPr id="3" name="Content Placeholder 2"/>
          <p:cNvSpPr>
            <a:spLocks noGrp="1"/>
          </p:cNvSpPr>
          <p:nvPr>
            <p:ph idx="1"/>
          </p:nvPr>
        </p:nvSpPr>
        <p:spPr/>
        <p:txBody>
          <a:bodyPr/>
          <a:lstStyle/>
          <a:p>
            <a:pPr marL="514350" indent="-514350">
              <a:buAutoNum type="arabicPeriod"/>
            </a:pPr>
            <a:r>
              <a:rPr lang="en-US" dirty="0"/>
              <a:t>Growth</a:t>
            </a:r>
          </a:p>
          <a:p>
            <a:pPr marL="514350" indent="-514350">
              <a:buAutoNum type="arabicPeriod"/>
            </a:pPr>
            <a:r>
              <a:rPr lang="en-US" dirty="0"/>
              <a:t>Diversification</a:t>
            </a:r>
          </a:p>
          <a:p>
            <a:pPr marL="514350" indent="-514350">
              <a:buAutoNum type="arabicPeriod"/>
            </a:pPr>
            <a:r>
              <a:rPr lang="en-US" dirty="0"/>
              <a:t>Survival </a:t>
            </a:r>
          </a:p>
          <a:p>
            <a:pPr marL="514350" indent="-514350">
              <a:buAutoNum type="arabicPeriod"/>
            </a:pPr>
            <a:r>
              <a:rPr lang="en-US" dirty="0"/>
              <a:t>Maintaining contended workforce</a:t>
            </a:r>
          </a:p>
          <a:p>
            <a:pPr marL="514350" indent="-514350">
              <a:buAutoNum type="arabicPeriod"/>
            </a:pPr>
            <a:r>
              <a:rPr lang="en-US" dirty="0"/>
              <a:t>Becoming research and development leader</a:t>
            </a:r>
          </a:p>
          <a:p>
            <a:pPr marL="514350" indent="-514350">
              <a:buAutoNum type="arabicPeriod"/>
            </a:pPr>
            <a:r>
              <a:rPr lang="en-US" dirty="0"/>
              <a:t>Providing top quality service to customers</a:t>
            </a:r>
          </a:p>
          <a:p>
            <a:pPr marL="514350" indent="-514350">
              <a:buAutoNum type="arabicPeriod"/>
            </a:pPr>
            <a:r>
              <a:rPr lang="en-US" dirty="0"/>
              <a:t>Maintaining respect for the environment</a:t>
            </a:r>
          </a:p>
          <a:p>
            <a:pPr marL="0" indent="0">
              <a:buNone/>
            </a:pPr>
            <a:endParaRPr lang="en-US" dirty="0"/>
          </a:p>
        </p:txBody>
      </p:sp>
    </p:spTree>
    <p:extLst>
      <p:ext uri="{BB962C8B-B14F-4D97-AF65-F5344CB8AC3E}">
        <p14:creationId xmlns:p14="http://schemas.microsoft.com/office/powerpoint/2010/main" val="4205861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Objectives of Non-Profit Making Organizations</a:t>
            </a:r>
          </a:p>
        </p:txBody>
      </p:sp>
      <p:sp>
        <p:nvSpPr>
          <p:cNvPr id="3" name="Content Placeholder 2"/>
          <p:cNvSpPr>
            <a:spLocks noGrp="1"/>
          </p:cNvSpPr>
          <p:nvPr>
            <p:ph idx="1"/>
          </p:nvPr>
        </p:nvSpPr>
        <p:spPr/>
        <p:txBody>
          <a:bodyPr/>
          <a:lstStyle/>
          <a:p>
            <a:pPr marL="514350" indent="-514350">
              <a:buAutoNum type="arabicPeriod"/>
            </a:pPr>
            <a:r>
              <a:rPr lang="en-US" dirty="0"/>
              <a:t>Economy</a:t>
            </a:r>
          </a:p>
          <a:p>
            <a:pPr marL="514350" indent="-514350">
              <a:buAutoNum type="arabicPeriod"/>
            </a:pPr>
            <a:r>
              <a:rPr lang="en-US" dirty="0"/>
              <a:t>Efficiency</a:t>
            </a:r>
          </a:p>
          <a:p>
            <a:pPr marL="514350" indent="-514350">
              <a:buAutoNum type="arabicPeriod"/>
            </a:pPr>
            <a:r>
              <a:rPr lang="en-US" dirty="0"/>
              <a:t>Effectiveness </a:t>
            </a:r>
          </a:p>
          <a:p>
            <a:pPr marL="514350" indent="-514350">
              <a:buNone/>
            </a:pPr>
            <a:endParaRPr lang="en-US" dirty="0"/>
          </a:p>
          <a:p>
            <a:pPr marL="0" indent="0">
              <a:buNone/>
            </a:pPr>
            <a:endParaRPr lang="en-US" dirty="0"/>
          </a:p>
        </p:txBody>
      </p:sp>
    </p:spTree>
    <p:extLst>
      <p:ext uri="{BB962C8B-B14F-4D97-AF65-F5344CB8AC3E}">
        <p14:creationId xmlns:p14="http://schemas.microsoft.com/office/powerpoint/2010/main" val="3633641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Importance of Financial Management</a:t>
            </a:r>
            <a:endParaRPr lang="en-US" dirty="0"/>
          </a:p>
        </p:txBody>
      </p:sp>
      <p:sp>
        <p:nvSpPr>
          <p:cNvPr id="3" name="Content Placeholder 2"/>
          <p:cNvSpPr>
            <a:spLocks noGrp="1"/>
          </p:cNvSpPr>
          <p:nvPr>
            <p:ph idx="1"/>
          </p:nvPr>
        </p:nvSpPr>
        <p:spPr/>
        <p:txBody>
          <a:bodyPr/>
          <a:lstStyle/>
          <a:p>
            <a:r>
              <a:rPr lang="en-GB" b="1" dirty="0"/>
              <a:t>Financial Planning</a:t>
            </a:r>
          </a:p>
          <a:p>
            <a:r>
              <a:rPr lang="en-GB" b="1" dirty="0"/>
              <a:t>Acquisition of Funds</a:t>
            </a:r>
          </a:p>
          <a:p>
            <a:r>
              <a:rPr lang="en-GB" b="1" dirty="0"/>
              <a:t>Proper Use of Funds</a:t>
            </a:r>
          </a:p>
          <a:p>
            <a:r>
              <a:rPr lang="en-GB" b="1" dirty="0"/>
              <a:t>Financial Decision</a:t>
            </a:r>
          </a:p>
          <a:p>
            <a:r>
              <a:rPr lang="en-GB" b="1" dirty="0"/>
              <a:t>Improve Profitability</a:t>
            </a:r>
          </a:p>
          <a:p>
            <a:r>
              <a:rPr lang="en-GB" b="1" dirty="0"/>
              <a:t>Increase the Value of the Firm</a:t>
            </a:r>
          </a:p>
          <a:p>
            <a:r>
              <a:rPr lang="en-GB" b="1" dirty="0"/>
              <a:t>Promoting Savings</a:t>
            </a:r>
            <a:endParaRPr lang="en-US" dirty="0"/>
          </a:p>
          <a:p>
            <a:endParaRPr lang="en-US" dirty="0"/>
          </a:p>
        </p:txBody>
      </p:sp>
    </p:spTree>
    <p:extLst>
      <p:ext uri="{BB962C8B-B14F-4D97-AF65-F5344CB8AC3E}">
        <p14:creationId xmlns:p14="http://schemas.microsoft.com/office/powerpoint/2010/main" val="3568513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Forms of Business Organisation</a:t>
            </a:r>
            <a:br>
              <a:rPr lang="en-GB" dirty="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dirty="0"/>
              <a:t>Sole Proprietorship</a:t>
            </a:r>
          </a:p>
          <a:p>
            <a:pPr algn="just">
              <a:buNone/>
            </a:pPr>
            <a:r>
              <a:rPr lang="en-GB" dirty="0"/>
              <a:t>A </a:t>
            </a:r>
            <a:r>
              <a:rPr lang="en-GB" b="1" dirty="0"/>
              <a:t>sole proprietorship is an unincorporated business owned by one individual. Going </a:t>
            </a:r>
            <a:r>
              <a:rPr lang="en-GB" dirty="0"/>
              <a:t>into business as a sole proprietor is easy—one merely begins business operations. However, even the smallest business normally must be licensed by a governmental unit.</a:t>
            </a:r>
          </a:p>
          <a:p>
            <a:pPr>
              <a:buNone/>
            </a:pPr>
            <a:r>
              <a:rPr lang="en-GB" b="1" dirty="0"/>
              <a:t>Advantages: </a:t>
            </a:r>
          </a:p>
          <a:p>
            <a:r>
              <a:rPr lang="en-GB" dirty="0"/>
              <a:t>It is easily and inexpensively</a:t>
            </a:r>
          </a:p>
          <a:p>
            <a:r>
              <a:rPr lang="en-GB" dirty="0"/>
              <a:t> it is subject to few government regulations, and </a:t>
            </a:r>
          </a:p>
          <a:p>
            <a:r>
              <a:rPr lang="en-GB" dirty="0"/>
              <a:t>the business avoids corporate income taxes.</a:t>
            </a:r>
            <a:endParaRPr lang="en-US" dirty="0"/>
          </a:p>
          <a:p>
            <a:endParaRPr lang="en-US" dirty="0"/>
          </a:p>
        </p:txBody>
      </p:sp>
    </p:spTree>
    <p:extLst>
      <p:ext uri="{BB962C8B-B14F-4D97-AF65-F5344CB8AC3E}">
        <p14:creationId xmlns:p14="http://schemas.microsoft.com/office/powerpoint/2010/main" val="2647854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Forms of Business Organisation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b="1" dirty="0"/>
              <a:t>Limitations</a:t>
            </a:r>
          </a:p>
          <a:p>
            <a:pPr algn="just"/>
            <a:r>
              <a:rPr lang="en-GB" dirty="0"/>
              <a:t>It is difficult for a proprietorship to obtain large sums of capital; </a:t>
            </a:r>
          </a:p>
          <a:p>
            <a:pPr algn="just"/>
            <a:r>
              <a:rPr lang="en-GB" dirty="0"/>
              <a:t>the proprietor has unlimited personal liability for the business’s debts, which can result in losses that exceed the money he or she invested in the company; and</a:t>
            </a:r>
          </a:p>
          <a:p>
            <a:pPr algn="just"/>
            <a:r>
              <a:rPr lang="en-GB" dirty="0"/>
              <a:t>the life of a business organized as a proprietorship is limited to the life of the individual who created it.</a:t>
            </a:r>
            <a:endParaRPr lang="en-US" dirty="0"/>
          </a:p>
        </p:txBody>
      </p:sp>
    </p:spTree>
    <p:extLst>
      <p:ext uri="{BB962C8B-B14F-4D97-AF65-F5344CB8AC3E}">
        <p14:creationId xmlns:p14="http://schemas.microsoft.com/office/powerpoint/2010/main" val="2611355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Forms of Business Organisation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dirty="0"/>
              <a:t>Partnership</a:t>
            </a:r>
          </a:p>
          <a:p>
            <a:pPr algn="just">
              <a:buNone/>
            </a:pPr>
            <a:r>
              <a:rPr lang="en-GB" dirty="0"/>
              <a:t>A </a:t>
            </a:r>
            <a:r>
              <a:rPr lang="en-GB" b="1" dirty="0"/>
              <a:t>partnership exists whenever two or more persons associate to conduct a non corporate </a:t>
            </a:r>
            <a:r>
              <a:rPr lang="en-GB" dirty="0"/>
              <a:t>business. Partnerships may operate under different degrees of formality, ranging from informal, oral understandings to formal agreements filed with the secretary of the state in which the partnership was formed.</a:t>
            </a:r>
          </a:p>
          <a:p>
            <a:pPr algn="just">
              <a:buNone/>
            </a:pPr>
            <a:r>
              <a:rPr lang="en-GB" b="1" dirty="0"/>
              <a:t>Advantages</a:t>
            </a:r>
          </a:p>
          <a:p>
            <a:pPr algn="just"/>
            <a:r>
              <a:rPr lang="en-GB" dirty="0"/>
              <a:t>low cost and</a:t>
            </a:r>
          </a:p>
          <a:p>
            <a:pPr algn="just"/>
            <a:r>
              <a:rPr lang="en-GB" dirty="0"/>
              <a:t> ease of formation.</a:t>
            </a:r>
            <a:endParaRPr lang="en-US" b="1" dirty="0"/>
          </a:p>
          <a:p>
            <a:endParaRPr lang="en-US" dirty="0"/>
          </a:p>
        </p:txBody>
      </p:sp>
    </p:spTree>
    <p:extLst>
      <p:ext uri="{BB962C8B-B14F-4D97-AF65-F5344CB8AC3E}">
        <p14:creationId xmlns:p14="http://schemas.microsoft.com/office/powerpoint/2010/main" val="38075974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Forms of Business Organisation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a:t>Disadvantages</a:t>
            </a:r>
            <a:endParaRPr lang="en-GB" b="1" dirty="0"/>
          </a:p>
          <a:p>
            <a:r>
              <a:rPr lang="en-GB" dirty="0"/>
              <a:t>unlimited liability, </a:t>
            </a:r>
          </a:p>
          <a:p>
            <a:r>
              <a:rPr lang="en-GB" dirty="0"/>
              <a:t>limited life of the organization,</a:t>
            </a:r>
          </a:p>
          <a:p>
            <a:r>
              <a:rPr lang="en-GB" dirty="0"/>
              <a:t>difficulty transferring ownership, and</a:t>
            </a:r>
          </a:p>
          <a:p>
            <a:r>
              <a:rPr lang="en-GB" dirty="0"/>
              <a:t>Difficulty raising large amounts of capital.</a:t>
            </a:r>
          </a:p>
          <a:p>
            <a:pPr>
              <a:buNone/>
            </a:pPr>
            <a:endParaRPr lang="en-US" b="1" dirty="0"/>
          </a:p>
          <a:p>
            <a:pPr>
              <a:buNone/>
            </a:pPr>
            <a:r>
              <a:rPr lang="en-GB" b="1" dirty="0"/>
              <a:t>Corporation</a:t>
            </a:r>
          </a:p>
          <a:p>
            <a:pPr>
              <a:buNone/>
            </a:pPr>
            <a:r>
              <a:rPr lang="en-GB" dirty="0"/>
              <a:t>A </a:t>
            </a:r>
            <a:r>
              <a:rPr lang="en-GB" b="1" dirty="0"/>
              <a:t>corporation is a legal entity created by a state, and it is separate and distinct from </a:t>
            </a:r>
            <a:r>
              <a:rPr lang="en-GB" dirty="0"/>
              <a:t>its owners and managers. </a:t>
            </a:r>
            <a:endParaRPr lang="en-US" b="1" dirty="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Forms of Business Organisation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a:t>Advantages</a:t>
            </a:r>
            <a:endParaRPr lang="en-GB" b="1" dirty="0"/>
          </a:p>
          <a:p>
            <a:r>
              <a:rPr lang="en-GB" dirty="0"/>
              <a:t>Unlimited life</a:t>
            </a:r>
          </a:p>
          <a:p>
            <a:r>
              <a:rPr lang="en-GB" dirty="0"/>
              <a:t>Easy transferability of ownership</a:t>
            </a:r>
          </a:p>
          <a:p>
            <a:r>
              <a:rPr lang="en-GB" dirty="0"/>
              <a:t>Limited liability.</a:t>
            </a:r>
          </a:p>
          <a:p>
            <a:pPr>
              <a:buNone/>
            </a:pPr>
            <a:endParaRPr lang="en-US" b="1" i="1" dirty="0"/>
          </a:p>
          <a:p>
            <a:pPr>
              <a:buNone/>
            </a:pPr>
            <a:r>
              <a:rPr lang="en-US" b="1" i="1" dirty="0"/>
              <a:t>Disadvantages</a:t>
            </a:r>
          </a:p>
          <a:p>
            <a:r>
              <a:rPr lang="en-GB" dirty="0"/>
              <a:t>Corporate earnings may be subject to double taxation</a:t>
            </a:r>
          </a:p>
          <a:p>
            <a:r>
              <a:rPr lang="en-GB" dirty="0"/>
              <a:t>Setting up a corporation, and filing the many required state and federal reports, is more complex and time-consuming</a:t>
            </a:r>
            <a:endParaRPr lang="en-US" b="1" dirty="0"/>
          </a:p>
          <a:p>
            <a:endParaRPr lang="en-US" dirty="0"/>
          </a:p>
        </p:txBody>
      </p:sp>
    </p:spTree>
    <p:extLst>
      <p:ext uri="{BB962C8B-B14F-4D97-AF65-F5344CB8AC3E}">
        <p14:creationId xmlns:p14="http://schemas.microsoft.com/office/powerpoint/2010/main" val="2630367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Agency Problems </a:t>
            </a:r>
            <a:endParaRPr lang="en-US" dirty="0"/>
          </a:p>
        </p:txBody>
      </p:sp>
      <p:sp>
        <p:nvSpPr>
          <p:cNvPr id="3" name="Content Placeholder 2"/>
          <p:cNvSpPr>
            <a:spLocks noGrp="1"/>
          </p:cNvSpPr>
          <p:nvPr>
            <p:ph idx="1"/>
          </p:nvPr>
        </p:nvSpPr>
        <p:spPr/>
        <p:txBody>
          <a:bodyPr/>
          <a:lstStyle/>
          <a:p>
            <a:r>
              <a:rPr lang="en-US" dirty="0"/>
              <a:t>The thousands, or more, investors who own public firms could not collectively make the daily decisions needed to operate a business. Therefore:</a:t>
            </a:r>
          </a:p>
          <a:p>
            <a:r>
              <a:rPr lang="en-US" dirty="0"/>
              <a:t>The shareholders are owners of the firm</a:t>
            </a:r>
          </a:p>
          <a:p>
            <a:r>
              <a:rPr lang="en-US" dirty="0"/>
              <a:t>The officers (or executives) control the firm</a:t>
            </a:r>
          </a:p>
          <a:p>
            <a:endParaRPr lang="en-US" dirty="0"/>
          </a:p>
        </p:txBody>
      </p:sp>
    </p:spTree>
    <p:extLst>
      <p:ext uri="{BB962C8B-B14F-4D97-AF65-F5344CB8AC3E}">
        <p14:creationId xmlns:p14="http://schemas.microsoft.com/office/powerpoint/2010/main" val="859037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Activities</a:t>
            </a:r>
          </a:p>
        </p:txBody>
      </p:sp>
      <p:sp>
        <p:nvSpPr>
          <p:cNvPr id="3" name="Content Placeholder 2"/>
          <p:cNvSpPr>
            <a:spLocks noGrp="1"/>
          </p:cNvSpPr>
          <p:nvPr>
            <p:ph idx="1"/>
          </p:nvPr>
        </p:nvSpPr>
        <p:spPr/>
        <p:txBody>
          <a:bodyPr/>
          <a:lstStyle/>
          <a:p>
            <a:pPr algn="just">
              <a:buNone/>
            </a:pPr>
            <a:r>
              <a:rPr lang="en-US" dirty="0"/>
              <a:t>Generally , business activities are centered around;</a:t>
            </a:r>
          </a:p>
          <a:p>
            <a:pPr algn="just"/>
            <a:r>
              <a:rPr lang="en-US" dirty="0"/>
              <a:t>Production </a:t>
            </a:r>
          </a:p>
          <a:p>
            <a:pPr algn="just"/>
            <a:r>
              <a:rPr lang="en-US" dirty="0"/>
              <a:t>Marketing</a:t>
            </a:r>
          </a:p>
          <a:p>
            <a:pPr algn="just"/>
            <a:r>
              <a:rPr lang="en-US" dirty="0"/>
              <a:t>Finance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Agency Problems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Principal-Agent Problem</a:t>
            </a:r>
          </a:p>
          <a:p>
            <a:pPr>
              <a:buNone/>
            </a:pPr>
            <a:r>
              <a:rPr lang="en-US" smtClean="0"/>
              <a:t>Principal-shareholders</a:t>
            </a:r>
            <a:endParaRPr lang="en-US" dirty="0"/>
          </a:p>
          <a:p>
            <a:pPr>
              <a:buNone/>
            </a:pPr>
            <a:r>
              <a:rPr lang="en-US" dirty="0"/>
              <a:t>Agent –managers</a:t>
            </a:r>
          </a:p>
          <a:p>
            <a:pPr>
              <a:buNone/>
            </a:pPr>
            <a:r>
              <a:rPr lang="en-US" dirty="0"/>
              <a:t>Principal –agent problem represents the conflict of interest between management and owners.</a:t>
            </a:r>
          </a:p>
          <a:p>
            <a:pPr>
              <a:buNone/>
            </a:pPr>
            <a:r>
              <a:rPr lang="en-US" dirty="0"/>
              <a:t>For example if shareholders cannot effectively monitor the managers’ </a:t>
            </a:r>
            <a:r>
              <a:rPr lang="en-US" dirty="0" err="1"/>
              <a:t>behaviour</a:t>
            </a:r>
            <a:r>
              <a:rPr lang="en-US" dirty="0"/>
              <a:t>, then managers  may be tempted to use the firm’s assets for their own ends, all at the expense of shareholders.</a:t>
            </a:r>
          </a:p>
          <a:p>
            <a:endParaRPr lang="en-US" dirty="0"/>
          </a:p>
        </p:txBody>
      </p:sp>
    </p:spTree>
    <p:extLst>
      <p:ext uri="{BB962C8B-B14F-4D97-AF65-F5344CB8AC3E}">
        <p14:creationId xmlns:p14="http://schemas.microsoft.com/office/powerpoint/2010/main" val="1397905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a:t>
            </a:r>
            <a:r>
              <a:rPr lang="en-GB" dirty="0"/>
              <a:t>Agency Problems </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lnSpc>
                <a:spcPct val="90000"/>
              </a:lnSpc>
              <a:buAutoNum type="arabicPeriod"/>
            </a:pPr>
            <a:r>
              <a:rPr lang="en-US" dirty="0"/>
              <a:t>Incentives</a:t>
            </a:r>
          </a:p>
          <a:p>
            <a:pPr marL="457200" indent="-457200">
              <a:lnSpc>
                <a:spcPct val="90000"/>
              </a:lnSpc>
            </a:pPr>
            <a:r>
              <a:rPr lang="en-US" dirty="0"/>
              <a:t>Bonus</a:t>
            </a:r>
          </a:p>
          <a:p>
            <a:pPr marL="457200" indent="-457200">
              <a:lnSpc>
                <a:spcPct val="90000"/>
              </a:lnSpc>
            </a:pPr>
            <a:r>
              <a:rPr lang="en-US" dirty="0"/>
              <a:t>Stock </a:t>
            </a:r>
          </a:p>
          <a:p>
            <a:pPr marL="457200" indent="-457200">
              <a:lnSpc>
                <a:spcPct val="90000"/>
              </a:lnSpc>
            </a:pPr>
            <a:r>
              <a:rPr lang="en-US" dirty="0"/>
              <a:t>Stock options</a:t>
            </a:r>
          </a:p>
          <a:p>
            <a:pPr marL="457200" indent="-457200">
              <a:lnSpc>
                <a:spcPct val="90000"/>
              </a:lnSpc>
            </a:pPr>
            <a:endParaRPr lang="en-US" dirty="0"/>
          </a:p>
          <a:p>
            <a:pPr marL="457200" indent="-457200">
              <a:lnSpc>
                <a:spcPct val="90000"/>
              </a:lnSpc>
              <a:buNone/>
            </a:pPr>
            <a:r>
              <a:rPr lang="en-US" dirty="0"/>
              <a:t>2. Monitoring </a:t>
            </a:r>
          </a:p>
          <a:p>
            <a:pPr marL="457200" indent="-457200">
              <a:lnSpc>
                <a:spcPct val="90000"/>
              </a:lnSpc>
            </a:pPr>
            <a:r>
              <a:rPr lang="en-US" dirty="0"/>
              <a:t>Inside the corporate structure – BOD</a:t>
            </a:r>
          </a:p>
          <a:p>
            <a:pPr marL="457200" indent="-457200">
              <a:lnSpc>
                <a:spcPct val="90000"/>
              </a:lnSpc>
            </a:pPr>
            <a:r>
              <a:rPr lang="en-US" dirty="0"/>
              <a:t>Outside the structure- auditors, bankers, credit agencies and attorneys</a:t>
            </a:r>
          </a:p>
          <a:p>
            <a:pPr marL="457200" indent="-457200">
              <a:lnSpc>
                <a:spcPct val="90000"/>
              </a:lnSpc>
            </a:pPr>
            <a:r>
              <a:rPr lang="en-US" dirty="0"/>
              <a:t>In government- SEC, IRS</a:t>
            </a:r>
          </a:p>
          <a:p>
            <a:endParaRPr lang="en-US" dirty="0"/>
          </a:p>
        </p:txBody>
      </p:sp>
    </p:spTree>
    <p:extLst>
      <p:ext uri="{BB962C8B-B14F-4D97-AF65-F5344CB8AC3E}">
        <p14:creationId xmlns:p14="http://schemas.microsoft.com/office/powerpoint/2010/main" val="38345668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a:t>
            </a:r>
            <a:r>
              <a:rPr lang="en-GB" dirty="0"/>
              <a:t>Agency Problems </a:t>
            </a:r>
            <a:endParaRPr lang="en-US" dirty="0"/>
          </a:p>
        </p:txBody>
      </p:sp>
      <p:sp>
        <p:nvSpPr>
          <p:cNvPr id="3" name="Content Placeholder 2"/>
          <p:cNvSpPr>
            <a:spLocks noGrp="1"/>
          </p:cNvSpPr>
          <p:nvPr>
            <p:ph idx="1"/>
          </p:nvPr>
        </p:nvSpPr>
        <p:spPr/>
        <p:txBody>
          <a:bodyPr/>
          <a:lstStyle/>
          <a:p>
            <a:pPr marL="457200" indent="-457200">
              <a:lnSpc>
                <a:spcPct val="90000"/>
              </a:lnSpc>
              <a:buNone/>
            </a:pPr>
            <a:r>
              <a:rPr lang="en-US" dirty="0"/>
              <a:t>3</a:t>
            </a:r>
            <a:r>
              <a:rPr lang="en-US" b="1" dirty="0"/>
              <a:t>. Other Monitors</a:t>
            </a:r>
          </a:p>
          <a:p>
            <a:pPr marL="457200" indent="-457200">
              <a:lnSpc>
                <a:spcPct val="90000"/>
              </a:lnSpc>
            </a:pPr>
            <a:r>
              <a:rPr lang="en-US" dirty="0"/>
              <a:t>Market forces</a:t>
            </a:r>
          </a:p>
          <a:p>
            <a:pPr marL="457200" indent="-457200">
              <a:lnSpc>
                <a:spcPct val="90000"/>
              </a:lnSpc>
            </a:pPr>
            <a:r>
              <a:rPr lang="en-US" dirty="0"/>
              <a:t>Stakeholders</a:t>
            </a:r>
          </a:p>
          <a:p>
            <a:pPr marL="457200" indent="-457200">
              <a:lnSpc>
                <a:spcPct val="90000"/>
              </a:lnSpc>
            </a:pPr>
            <a:r>
              <a:rPr lang="en-US" dirty="0"/>
              <a:t>Creditors</a:t>
            </a:r>
          </a:p>
          <a:p>
            <a:pPr marL="457200" indent="-457200">
              <a:lnSpc>
                <a:spcPct val="90000"/>
              </a:lnSpc>
            </a:pPr>
            <a:r>
              <a:rPr lang="en-US" dirty="0"/>
              <a:t>Employees</a:t>
            </a:r>
          </a:p>
          <a:p>
            <a:pPr marL="457200" indent="-457200">
              <a:lnSpc>
                <a:spcPct val="90000"/>
              </a:lnSpc>
            </a:pPr>
            <a:r>
              <a:rPr lang="en-US" dirty="0"/>
              <a:t>Society</a:t>
            </a:r>
          </a:p>
          <a:p>
            <a:pPr marL="457200" indent="-457200">
              <a:lnSpc>
                <a:spcPct val="90000"/>
              </a:lnSpc>
              <a:buNone/>
            </a:pPr>
            <a:r>
              <a:rPr lang="en-US" dirty="0"/>
              <a:t> </a:t>
            </a:r>
          </a:p>
          <a:p>
            <a:endParaRPr lang="en-US" dirty="0"/>
          </a:p>
        </p:txBody>
      </p:sp>
    </p:spTree>
    <p:extLst>
      <p:ext uri="{BB962C8B-B14F-4D97-AF65-F5344CB8AC3E}">
        <p14:creationId xmlns:p14="http://schemas.microsoft.com/office/powerpoint/2010/main" val="36411138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Financial Market and the Corporation</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buNone/>
            </a:pPr>
            <a:r>
              <a:rPr lang="en-US" dirty="0"/>
              <a:t>Financial market is a place where SPU and DSU interact</a:t>
            </a:r>
            <a:r>
              <a:rPr lang="en-US" dirty="0" smtClean="0"/>
              <a:t>. </a:t>
            </a:r>
            <a:r>
              <a:rPr lang="en-US" altLang="en-US" dirty="0"/>
              <a:t>A market is a method of exchanging one asset (usually cash) for another asset.</a:t>
            </a:r>
          </a:p>
          <a:p>
            <a:pPr>
              <a:lnSpc>
                <a:spcPct val="90000"/>
              </a:lnSpc>
              <a:buNone/>
            </a:pPr>
            <a:endParaRPr lang="en-US" dirty="0"/>
          </a:p>
          <a:p>
            <a:pPr>
              <a:lnSpc>
                <a:spcPct val="90000"/>
              </a:lnSpc>
              <a:buNone/>
            </a:pPr>
            <a:r>
              <a:rPr lang="en-US" dirty="0"/>
              <a:t>Types</a:t>
            </a:r>
          </a:p>
          <a:p>
            <a:pPr marL="514350" indent="-514350">
              <a:lnSpc>
                <a:spcPct val="90000"/>
              </a:lnSpc>
              <a:buAutoNum type="arabicPeriod"/>
            </a:pPr>
            <a:endParaRPr lang="en-US" dirty="0" smtClean="0"/>
          </a:p>
          <a:p>
            <a:pPr marL="0" indent="0">
              <a:lnSpc>
                <a:spcPct val="90000"/>
              </a:lnSpc>
              <a:buNone/>
            </a:pPr>
            <a:r>
              <a:rPr lang="en-US" altLang="en-US" dirty="0" smtClean="0">
                <a:solidFill>
                  <a:schemeClr val="tx2"/>
                </a:solidFill>
              </a:rPr>
              <a:t>1. Physical </a:t>
            </a:r>
            <a:r>
              <a:rPr lang="en-US" altLang="en-US" dirty="0">
                <a:solidFill>
                  <a:schemeClr val="tx2"/>
                </a:solidFill>
              </a:rPr>
              <a:t>assets </a:t>
            </a:r>
            <a:r>
              <a:rPr lang="en-US" altLang="en-US" dirty="0"/>
              <a:t>vs. </a:t>
            </a:r>
            <a:r>
              <a:rPr lang="en-US" altLang="en-US" dirty="0">
                <a:solidFill>
                  <a:schemeClr val="tx2"/>
                </a:solidFill>
              </a:rPr>
              <a:t>financial assets</a:t>
            </a:r>
          </a:p>
          <a:p>
            <a:pPr marL="0" indent="0">
              <a:buNone/>
            </a:pPr>
            <a:r>
              <a:rPr lang="en-US" altLang="en-US" dirty="0" smtClean="0">
                <a:solidFill>
                  <a:schemeClr val="tx2"/>
                </a:solidFill>
              </a:rPr>
              <a:t>2.  Money </a:t>
            </a:r>
            <a:r>
              <a:rPr lang="en-US" altLang="en-US" dirty="0"/>
              <a:t>versus </a:t>
            </a:r>
            <a:r>
              <a:rPr lang="en-US" altLang="en-US" dirty="0">
                <a:solidFill>
                  <a:schemeClr val="tx2"/>
                </a:solidFill>
              </a:rPr>
              <a:t>capital </a:t>
            </a:r>
            <a:r>
              <a:rPr lang="en-US" altLang="en-US" dirty="0"/>
              <a:t>markets</a:t>
            </a:r>
          </a:p>
          <a:p>
            <a:pPr marL="0" indent="0">
              <a:lnSpc>
                <a:spcPct val="90000"/>
              </a:lnSpc>
              <a:buNone/>
            </a:pPr>
            <a:r>
              <a:rPr lang="en-US" dirty="0" smtClean="0"/>
              <a:t>3. </a:t>
            </a:r>
            <a:r>
              <a:rPr lang="en-US" altLang="en-US" dirty="0">
                <a:solidFill>
                  <a:schemeClr val="tx2"/>
                </a:solidFill>
              </a:rPr>
              <a:t>Primary</a:t>
            </a:r>
            <a:r>
              <a:rPr lang="en-US" altLang="en-US" dirty="0"/>
              <a:t> versus </a:t>
            </a:r>
            <a:r>
              <a:rPr lang="en-US" altLang="en-US" dirty="0">
                <a:solidFill>
                  <a:schemeClr val="tx2"/>
                </a:solidFill>
              </a:rPr>
              <a:t>secondary</a:t>
            </a:r>
            <a:r>
              <a:rPr lang="en-US" altLang="en-US" dirty="0"/>
              <a:t> markets</a:t>
            </a:r>
          </a:p>
          <a:p>
            <a:pPr marL="0" indent="0">
              <a:lnSpc>
                <a:spcPct val="90000"/>
              </a:lnSpc>
              <a:buNone/>
            </a:pPr>
            <a:r>
              <a:rPr lang="en-US" dirty="0" smtClean="0"/>
              <a:t>4. Foreign </a:t>
            </a:r>
            <a:r>
              <a:rPr lang="en-US" dirty="0"/>
              <a:t>exchange market- spot and forward</a:t>
            </a:r>
          </a:p>
          <a:p>
            <a:pPr marL="0" indent="0">
              <a:lnSpc>
                <a:spcPct val="90000"/>
              </a:lnSpc>
              <a:buNone/>
            </a:pPr>
            <a:r>
              <a:rPr lang="en-US" dirty="0" smtClean="0"/>
              <a:t>5. Derivative market</a:t>
            </a:r>
            <a:endParaRPr lang="en-US" dirty="0"/>
          </a:p>
        </p:txBody>
      </p:sp>
    </p:spTree>
    <p:extLst>
      <p:ext uri="{BB962C8B-B14F-4D97-AF65-F5344CB8AC3E}">
        <p14:creationId xmlns:p14="http://schemas.microsoft.com/office/powerpoint/2010/main" val="1932017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Financial Market and the Corporation</a:t>
            </a:r>
            <a:endParaRPr lang="en-US" dirty="0"/>
          </a:p>
        </p:txBody>
      </p:sp>
      <p:sp>
        <p:nvSpPr>
          <p:cNvPr id="3" name="Content Placeholder 2"/>
          <p:cNvSpPr>
            <a:spLocks noGrp="1"/>
          </p:cNvSpPr>
          <p:nvPr>
            <p:ph idx="1"/>
          </p:nvPr>
        </p:nvSpPr>
        <p:spPr/>
        <p:txBody>
          <a:bodyPr>
            <a:normAutofit/>
          </a:bodyPr>
          <a:lstStyle/>
          <a:p>
            <a:pPr>
              <a:lnSpc>
                <a:spcPct val="90000"/>
              </a:lnSpc>
              <a:buNone/>
            </a:pPr>
            <a:r>
              <a:rPr lang="en-US" altLang="en-US" dirty="0"/>
              <a:t>What </a:t>
            </a:r>
            <a:r>
              <a:rPr lang="en-US" altLang="en-US" dirty="0" smtClean="0"/>
              <a:t>are </a:t>
            </a:r>
            <a:r>
              <a:rPr lang="en-US" altLang="en-US" dirty="0"/>
              <a:t>some financial instruments</a:t>
            </a:r>
            <a:r>
              <a:rPr lang="en-US" altLang="en-US" dirty="0" smtClean="0"/>
              <a:t>?</a:t>
            </a:r>
          </a:p>
          <a:p>
            <a:pPr lvl="1">
              <a:lnSpc>
                <a:spcPct val="70000"/>
              </a:lnSpc>
              <a:buFont typeface="Wingdings" pitchFamily="2" charset="2"/>
              <a:buChar char="§"/>
              <a:tabLst>
                <a:tab pos="6805613" algn="dec"/>
              </a:tabLst>
            </a:pPr>
            <a:r>
              <a:rPr lang="en-US" altLang="en-US" sz="2000" dirty="0"/>
              <a:t>T-bills	</a:t>
            </a:r>
          </a:p>
          <a:p>
            <a:pPr lvl="1">
              <a:lnSpc>
                <a:spcPct val="70000"/>
              </a:lnSpc>
              <a:buFont typeface="Wingdings" pitchFamily="2" charset="2"/>
              <a:buChar char="§"/>
              <a:tabLst>
                <a:tab pos="6805613" algn="dec"/>
              </a:tabLst>
            </a:pPr>
            <a:r>
              <a:rPr lang="en-US" altLang="en-US" sz="2000" dirty="0"/>
              <a:t>Banker’s acceptances	</a:t>
            </a:r>
          </a:p>
          <a:p>
            <a:pPr lvl="1">
              <a:lnSpc>
                <a:spcPct val="70000"/>
              </a:lnSpc>
              <a:buFont typeface="Wingdings" pitchFamily="2" charset="2"/>
              <a:buChar char="§"/>
              <a:tabLst>
                <a:tab pos="6805613" algn="dec"/>
              </a:tabLst>
            </a:pPr>
            <a:r>
              <a:rPr lang="en-US" altLang="en-US" sz="2000" dirty="0"/>
              <a:t>Commercial paper	</a:t>
            </a:r>
          </a:p>
          <a:p>
            <a:pPr lvl="1">
              <a:lnSpc>
                <a:spcPct val="70000"/>
              </a:lnSpc>
              <a:buFont typeface="Wingdings" pitchFamily="2" charset="2"/>
              <a:buChar char="§"/>
              <a:tabLst>
                <a:tab pos="6805613" algn="dec"/>
              </a:tabLst>
            </a:pPr>
            <a:r>
              <a:rPr lang="en-US" altLang="en-US" sz="2000" dirty="0"/>
              <a:t>Negotiable CDs</a:t>
            </a:r>
          </a:p>
          <a:p>
            <a:pPr lvl="1">
              <a:lnSpc>
                <a:spcPct val="70000"/>
              </a:lnSpc>
              <a:buFont typeface="Wingdings" pitchFamily="2" charset="2"/>
              <a:buChar char="§"/>
              <a:tabLst>
                <a:tab pos="6805613" algn="dec"/>
              </a:tabLst>
            </a:pPr>
            <a:r>
              <a:rPr lang="en-US" altLang="en-US" sz="2000" dirty="0"/>
              <a:t>T-notes and T-bonds	</a:t>
            </a:r>
          </a:p>
          <a:p>
            <a:pPr lvl="1">
              <a:lnSpc>
                <a:spcPct val="70000"/>
              </a:lnSpc>
              <a:buFont typeface="Wingdings" pitchFamily="2" charset="2"/>
              <a:buChar char="§"/>
              <a:tabLst>
                <a:tab pos="6805613" algn="dec"/>
              </a:tabLst>
            </a:pPr>
            <a:r>
              <a:rPr lang="en-US" altLang="en-US" sz="2000" dirty="0"/>
              <a:t>Mortgages	</a:t>
            </a:r>
          </a:p>
          <a:p>
            <a:pPr lvl="1">
              <a:lnSpc>
                <a:spcPct val="70000"/>
              </a:lnSpc>
              <a:buFont typeface="Wingdings" pitchFamily="2" charset="2"/>
              <a:buChar char="§"/>
              <a:tabLst>
                <a:tab pos="6805613" algn="dec"/>
              </a:tabLst>
            </a:pPr>
            <a:r>
              <a:rPr lang="en-US" altLang="en-US" sz="2000" dirty="0"/>
              <a:t>Municipal bonds	</a:t>
            </a:r>
          </a:p>
          <a:p>
            <a:pPr lvl="1">
              <a:lnSpc>
                <a:spcPct val="70000"/>
              </a:lnSpc>
              <a:buFont typeface="Wingdings" pitchFamily="2" charset="2"/>
              <a:buChar char="§"/>
              <a:tabLst>
                <a:tab pos="6805613" algn="dec"/>
              </a:tabLst>
            </a:pPr>
            <a:r>
              <a:rPr lang="en-US" altLang="en-US" sz="2000" dirty="0"/>
              <a:t>Corporate bonds	</a:t>
            </a:r>
          </a:p>
          <a:p>
            <a:pPr lvl="1">
              <a:lnSpc>
                <a:spcPct val="70000"/>
              </a:lnSpc>
              <a:buFont typeface="Wingdings" pitchFamily="2" charset="2"/>
              <a:buChar char="§"/>
              <a:tabLst>
                <a:tab pos="6805613" algn="dec"/>
              </a:tabLst>
            </a:pPr>
            <a:r>
              <a:rPr lang="en-US" altLang="en-US" sz="2000" dirty="0"/>
              <a:t>Preferred stocks	</a:t>
            </a:r>
          </a:p>
          <a:p>
            <a:pPr lvl="1">
              <a:lnSpc>
                <a:spcPct val="70000"/>
              </a:lnSpc>
              <a:buFont typeface="Wingdings" pitchFamily="2" charset="2"/>
              <a:buChar char="§"/>
              <a:tabLst>
                <a:tab pos="6805613" algn="dec"/>
              </a:tabLst>
            </a:pPr>
            <a:r>
              <a:rPr lang="en-US" altLang="en-US" sz="2000" dirty="0"/>
              <a:t>Common stocks</a:t>
            </a:r>
            <a:endParaRPr lang="en-US" dirty="0"/>
          </a:p>
        </p:txBody>
      </p:sp>
    </p:spTree>
    <p:extLst>
      <p:ext uri="{BB962C8B-B14F-4D97-AF65-F5344CB8AC3E}">
        <p14:creationId xmlns:p14="http://schemas.microsoft.com/office/powerpoint/2010/main" val="36015697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Financial Market and the Corporation</a:t>
            </a:r>
            <a:endParaRPr lang="en-US" dirty="0"/>
          </a:p>
        </p:txBody>
      </p:sp>
      <p:sp>
        <p:nvSpPr>
          <p:cNvPr id="3" name="Content Placeholder 2"/>
          <p:cNvSpPr>
            <a:spLocks noGrp="1"/>
          </p:cNvSpPr>
          <p:nvPr>
            <p:ph idx="1"/>
          </p:nvPr>
        </p:nvSpPr>
        <p:spPr/>
        <p:txBody>
          <a:bodyPr>
            <a:normAutofit/>
          </a:bodyPr>
          <a:lstStyle/>
          <a:p>
            <a:pPr algn="just">
              <a:lnSpc>
                <a:spcPct val="90000"/>
              </a:lnSpc>
              <a:buNone/>
            </a:pPr>
            <a:r>
              <a:rPr lang="en-US" altLang="en-US" dirty="0"/>
              <a:t>Who are the providers (savers) and </a:t>
            </a:r>
            <a:r>
              <a:rPr lang="en-US" altLang="en-US" dirty="0" smtClean="0"/>
              <a:t>users (</a:t>
            </a:r>
          </a:p>
          <a:p>
            <a:pPr algn="just">
              <a:lnSpc>
                <a:spcPct val="90000"/>
              </a:lnSpc>
              <a:buNone/>
            </a:pPr>
            <a:r>
              <a:rPr lang="en-US" altLang="en-US" dirty="0" smtClean="0"/>
              <a:t>borrowers</a:t>
            </a:r>
            <a:r>
              <a:rPr lang="en-US" altLang="en-US" dirty="0"/>
              <a:t>) of capital</a:t>
            </a:r>
            <a:r>
              <a:rPr lang="en-US" altLang="en-US" dirty="0" smtClean="0"/>
              <a:t>?</a:t>
            </a:r>
          </a:p>
          <a:p>
            <a:r>
              <a:rPr lang="en-US" altLang="en-US" dirty="0">
                <a:solidFill>
                  <a:schemeClr val="tx2"/>
                </a:solidFill>
              </a:rPr>
              <a:t>Households:</a:t>
            </a:r>
            <a:r>
              <a:rPr lang="en-US" altLang="en-US" dirty="0"/>
              <a:t> Net savers</a:t>
            </a:r>
          </a:p>
          <a:p>
            <a:r>
              <a:rPr lang="en-US" altLang="en-US" dirty="0">
                <a:solidFill>
                  <a:schemeClr val="tx2"/>
                </a:solidFill>
              </a:rPr>
              <a:t>Non-financial corporations:</a:t>
            </a:r>
            <a:r>
              <a:rPr lang="en-US" altLang="en-US" dirty="0"/>
              <a:t> Net users (borrowers)</a:t>
            </a:r>
          </a:p>
          <a:p>
            <a:r>
              <a:rPr lang="en-US" altLang="en-US" dirty="0">
                <a:solidFill>
                  <a:schemeClr val="tx2"/>
                </a:solidFill>
              </a:rPr>
              <a:t>Governments:</a:t>
            </a:r>
            <a:r>
              <a:rPr lang="en-US" altLang="en-US" dirty="0"/>
              <a:t> Net borrowers</a:t>
            </a:r>
          </a:p>
          <a:p>
            <a:r>
              <a:rPr lang="en-US" altLang="en-US" dirty="0">
                <a:solidFill>
                  <a:schemeClr val="tx2"/>
                </a:solidFill>
              </a:rPr>
              <a:t>Financial corporations:</a:t>
            </a:r>
            <a:r>
              <a:rPr lang="en-US" altLang="en-US" dirty="0"/>
              <a:t> Slightly net borrowers, but almost breakeven</a:t>
            </a:r>
          </a:p>
          <a:p>
            <a:pPr algn="just">
              <a:lnSpc>
                <a:spcPct val="90000"/>
              </a:lnSpc>
              <a:buNone/>
            </a:pPr>
            <a:endParaRPr lang="en-US" dirty="0"/>
          </a:p>
        </p:txBody>
      </p:sp>
    </p:spTree>
    <p:extLst>
      <p:ext uri="{BB962C8B-B14F-4D97-AF65-F5344CB8AC3E}">
        <p14:creationId xmlns:p14="http://schemas.microsoft.com/office/powerpoint/2010/main" val="4133225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Financial Market and the Corporation</a:t>
            </a:r>
            <a:endParaRPr lang="en-US" dirty="0"/>
          </a:p>
        </p:txBody>
      </p:sp>
      <p:sp>
        <p:nvSpPr>
          <p:cNvPr id="3" name="Content Placeholder 2"/>
          <p:cNvSpPr>
            <a:spLocks noGrp="1"/>
          </p:cNvSpPr>
          <p:nvPr>
            <p:ph idx="1"/>
          </p:nvPr>
        </p:nvSpPr>
        <p:spPr/>
        <p:txBody>
          <a:bodyPr>
            <a:normAutofit/>
          </a:bodyPr>
          <a:lstStyle/>
          <a:p>
            <a:pPr algn="just">
              <a:lnSpc>
                <a:spcPct val="90000"/>
              </a:lnSpc>
              <a:buNone/>
            </a:pPr>
            <a:r>
              <a:rPr lang="en-US" altLang="en-US" dirty="0"/>
              <a:t>What are three ways that capital is transferred between savers and borrowers</a:t>
            </a:r>
            <a:r>
              <a:rPr lang="en-US" altLang="en-US" dirty="0" smtClean="0"/>
              <a:t>?</a:t>
            </a:r>
          </a:p>
          <a:p>
            <a:pPr algn="just">
              <a:lnSpc>
                <a:spcPct val="80000"/>
              </a:lnSpc>
            </a:pPr>
            <a:r>
              <a:rPr lang="en-US" altLang="en-US" dirty="0">
                <a:solidFill>
                  <a:schemeClr val="tx2"/>
                </a:solidFill>
              </a:rPr>
              <a:t>Direct transfer </a:t>
            </a:r>
            <a:r>
              <a:rPr lang="en-US" altLang="en-US" dirty="0"/>
              <a:t>(e.g., corporation issues commercial paper to insurance company)</a:t>
            </a:r>
            <a:r>
              <a:rPr lang="en-US" altLang="en-US" dirty="0">
                <a:solidFill>
                  <a:schemeClr val="tx2"/>
                </a:solidFill>
              </a:rPr>
              <a:t> </a:t>
            </a:r>
            <a:endParaRPr lang="en-US" altLang="en-US" dirty="0"/>
          </a:p>
          <a:p>
            <a:pPr algn="just">
              <a:lnSpc>
                <a:spcPct val="80000"/>
              </a:lnSpc>
            </a:pPr>
            <a:r>
              <a:rPr lang="en-US" altLang="en-US" dirty="0"/>
              <a:t>Through an investment </a:t>
            </a:r>
            <a:r>
              <a:rPr lang="en-US" altLang="en-US" dirty="0">
                <a:solidFill>
                  <a:schemeClr val="tx2"/>
                </a:solidFill>
              </a:rPr>
              <a:t>banking house </a:t>
            </a:r>
            <a:r>
              <a:rPr lang="en-US" altLang="en-US" dirty="0"/>
              <a:t>(e.g., IPO, seasoned equity offering, or debt placement)</a:t>
            </a:r>
          </a:p>
          <a:p>
            <a:pPr algn="just">
              <a:lnSpc>
                <a:spcPct val="80000"/>
              </a:lnSpc>
            </a:pPr>
            <a:r>
              <a:rPr lang="en-US" altLang="en-US" dirty="0"/>
              <a:t>Through a </a:t>
            </a:r>
            <a:r>
              <a:rPr lang="en-US" altLang="en-US" dirty="0">
                <a:solidFill>
                  <a:schemeClr val="tx2"/>
                </a:solidFill>
              </a:rPr>
              <a:t>financial intermediary </a:t>
            </a:r>
            <a:r>
              <a:rPr lang="en-US" altLang="en-US" dirty="0"/>
              <a:t>(e.g., individual deposits money in bank, bank makes commercial loan to a company)</a:t>
            </a:r>
          </a:p>
          <a:p>
            <a:pPr algn="just">
              <a:lnSpc>
                <a:spcPct val="90000"/>
              </a:lnSpc>
              <a:buNone/>
            </a:pPr>
            <a:endParaRPr lang="en-US" dirty="0"/>
          </a:p>
        </p:txBody>
      </p:sp>
    </p:spTree>
    <p:extLst>
      <p:ext uri="{BB962C8B-B14F-4D97-AF65-F5344CB8AC3E}">
        <p14:creationId xmlns:p14="http://schemas.microsoft.com/office/powerpoint/2010/main" val="39756911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Financial Market and the Corporation</a:t>
            </a:r>
            <a:endParaRPr lang="en-US" dirty="0"/>
          </a:p>
        </p:txBody>
      </p:sp>
      <p:sp>
        <p:nvSpPr>
          <p:cNvPr id="3" name="Content Placeholder 2"/>
          <p:cNvSpPr>
            <a:spLocks noGrp="1"/>
          </p:cNvSpPr>
          <p:nvPr>
            <p:ph idx="1"/>
          </p:nvPr>
        </p:nvSpPr>
        <p:spPr/>
        <p:txBody>
          <a:bodyPr>
            <a:normAutofit/>
          </a:bodyPr>
          <a:lstStyle/>
          <a:p>
            <a:pPr algn="just">
              <a:lnSpc>
                <a:spcPct val="90000"/>
              </a:lnSpc>
              <a:buNone/>
            </a:pPr>
            <a:r>
              <a:rPr lang="en-US" altLang="en-US" dirty="0"/>
              <a:t>What are some financial intermediaries</a:t>
            </a:r>
            <a:r>
              <a:rPr lang="en-US" altLang="en-US" dirty="0" smtClean="0"/>
              <a:t>?</a:t>
            </a:r>
          </a:p>
          <a:p>
            <a:pPr>
              <a:lnSpc>
                <a:spcPct val="80000"/>
              </a:lnSpc>
            </a:pPr>
            <a:r>
              <a:rPr lang="en-US" altLang="en-US" dirty="0"/>
              <a:t>Commercial banks</a:t>
            </a:r>
          </a:p>
          <a:p>
            <a:pPr>
              <a:lnSpc>
                <a:spcPct val="80000"/>
              </a:lnSpc>
            </a:pPr>
            <a:r>
              <a:rPr lang="en-US" altLang="en-US" dirty="0"/>
              <a:t>Savings &amp; Loans and credit unions</a:t>
            </a:r>
          </a:p>
          <a:p>
            <a:pPr>
              <a:lnSpc>
                <a:spcPct val="80000"/>
              </a:lnSpc>
            </a:pPr>
            <a:r>
              <a:rPr lang="en-US" altLang="en-US" dirty="0"/>
              <a:t>Finance companies</a:t>
            </a:r>
          </a:p>
          <a:p>
            <a:pPr>
              <a:lnSpc>
                <a:spcPct val="80000"/>
              </a:lnSpc>
            </a:pPr>
            <a:r>
              <a:rPr lang="en-US" altLang="en-US" dirty="0"/>
              <a:t>Life insurance companies</a:t>
            </a:r>
          </a:p>
          <a:p>
            <a:pPr>
              <a:lnSpc>
                <a:spcPct val="80000"/>
              </a:lnSpc>
            </a:pPr>
            <a:r>
              <a:rPr lang="en-US" altLang="en-US" dirty="0"/>
              <a:t>Mutual funds</a:t>
            </a:r>
          </a:p>
          <a:p>
            <a:pPr>
              <a:lnSpc>
                <a:spcPct val="80000"/>
              </a:lnSpc>
            </a:pPr>
            <a:r>
              <a:rPr lang="en-US" altLang="en-US" dirty="0"/>
              <a:t>Pension funds</a:t>
            </a:r>
            <a:endParaRPr lang="en-US" altLang="en-US" dirty="0">
              <a:solidFill>
                <a:schemeClr val="tx2"/>
              </a:solidFill>
            </a:endParaRPr>
          </a:p>
          <a:p>
            <a:pPr algn="just">
              <a:lnSpc>
                <a:spcPct val="90000"/>
              </a:lnSpc>
              <a:buNone/>
            </a:pPr>
            <a:endParaRPr lang="en-US" dirty="0"/>
          </a:p>
        </p:txBody>
      </p:sp>
    </p:spTree>
    <p:extLst>
      <p:ext uri="{BB962C8B-B14F-4D97-AF65-F5344CB8AC3E}">
        <p14:creationId xmlns:p14="http://schemas.microsoft.com/office/powerpoint/2010/main" val="19421362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Market Efficiency</a:t>
            </a:r>
            <a:endParaRPr lang="en-US" dirty="0"/>
          </a:p>
        </p:txBody>
      </p:sp>
      <p:sp>
        <p:nvSpPr>
          <p:cNvPr id="3" name="Content Placeholder 2"/>
          <p:cNvSpPr>
            <a:spLocks noGrp="1"/>
          </p:cNvSpPr>
          <p:nvPr>
            <p:ph idx="1"/>
          </p:nvPr>
        </p:nvSpPr>
        <p:spPr/>
        <p:txBody>
          <a:bodyPr/>
          <a:lstStyle/>
          <a:p>
            <a:r>
              <a:rPr lang="en-US" dirty="0"/>
              <a:t>A market is said to be efficient where prices fully and instantaneously reflect all available information. In an efficient market, prices accurately and rapidly adjust to reflect the true intrinsic value of the securities.</a:t>
            </a:r>
          </a:p>
          <a:p>
            <a:endParaRPr lang="en-US" dirty="0"/>
          </a:p>
        </p:txBody>
      </p:sp>
    </p:spTree>
    <p:extLst>
      <p:ext uri="{BB962C8B-B14F-4D97-AF65-F5344CB8AC3E}">
        <p14:creationId xmlns:p14="http://schemas.microsoft.com/office/powerpoint/2010/main" val="15344133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Market Efficiency</a:t>
            </a:r>
          </a:p>
        </p:txBody>
      </p:sp>
      <p:sp>
        <p:nvSpPr>
          <p:cNvPr id="3" name="Content Placeholder 2"/>
          <p:cNvSpPr>
            <a:spLocks noGrp="1"/>
          </p:cNvSpPr>
          <p:nvPr>
            <p:ph idx="1"/>
          </p:nvPr>
        </p:nvSpPr>
        <p:spPr/>
        <p:txBody>
          <a:bodyPr>
            <a:normAutofit fontScale="92500" lnSpcReduction="20000"/>
          </a:bodyPr>
          <a:lstStyle/>
          <a:p>
            <a:r>
              <a:rPr lang="en-US" dirty="0"/>
              <a:t>Weak Form </a:t>
            </a:r>
            <a:endParaRPr lang="en-US" dirty="0" smtClean="0"/>
          </a:p>
          <a:p>
            <a:pPr marL="0" indent="0" algn="just">
              <a:buNone/>
            </a:pPr>
            <a:r>
              <a:rPr lang="en-US" dirty="0" smtClean="0"/>
              <a:t>The </a:t>
            </a:r>
            <a:r>
              <a:rPr lang="en-US" dirty="0"/>
              <a:t>weak form of the hypothesis states that </a:t>
            </a:r>
            <a:r>
              <a:rPr lang="en-US" dirty="0" smtClean="0"/>
              <a:t>share prices </a:t>
            </a:r>
            <a:r>
              <a:rPr lang="en-US" dirty="0"/>
              <a:t>fully reflect historic information, with the results that it would be impossible to predict  future share price movement. Price movements are therefore random; hence the weak form is referred to as random walk hypothesis.</a:t>
            </a:r>
          </a:p>
          <a:p>
            <a:pPr algn="just"/>
            <a:r>
              <a:rPr lang="en-US" dirty="0"/>
              <a:t>Semi-strong </a:t>
            </a:r>
            <a:endParaRPr lang="en-US" dirty="0" smtClean="0"/>
          </a:p>
          <a:p>
            <a:pPr marL="0" indent="0" algn="just">
              <a:buNone/>
            </a:pPr>
            <a:r>
              <a:rPr lang="en-US" dirty="0" smtClean="0"/>
              <a:t>The </a:t>
            </a:r>
            <a:r>
              <a:rPr lang="en-US" dirty="0"/>
              <a:t>semi-strong form states that current prices reflect  both historic and publicly available information about the company. </a:t>
            </a:r>
          </a:p>
          <a:p>
            <a:pPr>
              <a:buNone/>
            </a:pPr>
            <a:endParaRPr lang="en-US" dirty="0"/>
          </a:p>
          <a:p>
            <a:endParaRPr lang="en-US" dirty="0"/>
          </a:p>
        </p:txBody>
      </p:sp>
    </p:spTree>
    <p:extLst>
      <p:ext uri="{BB962C8B-B14F-4D97-AF65-F5344CB8AC3E}">
        <p14:creationId xmlns:p14="http://schemas.microsoft.com/office/powerpoint/2010/main" val="185462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Finance Functions</a:t>
            </a:r>
          </a:p>
        </p:txBody>
      </p:sp>
      <p:sp>
        <p:nvSpPr>
          <p:cNvPr id="3" name="Content Placeholder 2"/>
          <p:cNvSpPr>
            <a:spLocks noGrp="1"/>
          </p:cNvSpPr>
          <p:nvPr>
            <p:ph idx="1"/>
          </p:nvPr>
        </p:nvSpPr>
        <p:spPr/>
        <p:txBody>
          <a:bodyPr/>
          <a:lstStyle/>
          <a:p>
            <a:pPr algn="just"/>
            <a:r>
              <a:rPr lang="en-US" dirty="0"/>
              <a:t>The finance function is performed by the Finance Manager. </a:t>
            </a:r>
          </a:p>
          <a:p>
            <a:pPr algn="just">
              <a:buNone/>
            </a:pPr>
            <a:endParaRPr lang="en-US" dirty="0"/>
          </a:p>
          <a:p>
            <a:pPr algn="just"/>
            <a:r>
              <a:rPr lang="en-US" dirty="0"/>
              <a:t>Business finance is that business activity which concerns with the acquisition and conversation of capital funds in meeting financial needs and overall objectives of a business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Market Efficiency</a:t>
            </a:r>
          </a:p>
        </p:txBody>
      </p:sp>
      <p:sp>
        <p:nvSpPr>
          <p:cNvPr id="3" name="Content Placeholder 2"/>
          <p:cNvSpPr>
            <a:spLocks noGrp="1"/>
          </p:cNvSpPr>
          <p:nvPr>
            <p:ph idx="1"/>
          </p:nvPr>
        </p:nvSpPr>
        <p:spPr/>
        <p:txBody>
          <a:bodyPr/>
          <a:lstStyle/>
          <a:p>
            <a:r>
              <a:rPr lang="en-US" dirty="0"/>
              <a:t>Strong </a:t>
            </a:r>
            <a:r>
              <a:rPr lang="en-US" dirty="0" smtClean="0"/>
              <a:t>form;</a:t>
            </a:r>
          </a:p>
          <a:p>
            <a:pPr marL="0" indent="0">
              <a:buNone/>
            </a:pPr>
            <a:r>
              <a:rPr lang="en-US" dirty="0" smtClean="0"/>
              <a:t>The </a:t>
            </a:r>
            <a:r>
              <a:rPr lang="en-US" dirty="0"/>
              <a:t>strong form sates that current share </a:t>
            </a:r>
            <a:r>
              <a:rPr lang="en-US" dirty="0" smtClean="0"/>
              <a:t>prices reflect </a:t>
            </a:r>
            <a:r>
              <a:rPr lang="en-US" dirty="0"/>
              <a:t>historic, public and private information about the company. Hence, price adjust rapidly and accurately to new information.</a:t>
            </a:r>
          </a:p>
          <a:p>
            <a:pPr>
              <a:buNone/>
            </a:pPr>
            <a:endParaRPr lang="en-US" dirty="0"/>
          </a:p>
          <a:p>
            <a:endParaRPr lang="en-US" dirty="0"/>
          </a:p>
        </p:txBody>
      </p:sp>
    </p:spTree>
    <p:extLst>
      <p:ext uri="{BB962C8B-B14F-4D97-AF65-F5344CB8AC3E}">
        <p14:creationId xmlns:p14="http://schemas.microsoft.com/office/powerpoint/2010/main" val="3824378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Finance</a:t>
            </a:r>
          </a:p>
        </p:txBody>
      </p:sp>
      <p:sp>
        <p:nvSpPr>
          <p:cNvPr id="3" name="Content Placeholder 2"/>
          <p:cNvSpPr>
            <a:spLocks noGrp="1"/>
          </p:cNvSpPr>
          <p:nvPr>
            <p:ph idx="1"/>
          </p:nvPr>
        </p:nvSpPr>
        <p:spPr/>
        <p:txBody>
          <a:bodyPr/>
          <a:lstStyle/>
          <a:p>
            <a:pPr algn="just"/>
            <a:r>
              <a:rPr lang="en-US" dirty="0"/>
              <a:t>Private Finance: which includes the individual, firms, business or corporate </a:t>
            </a:r>
          </a:p>
          <a:p>
            <a:pPr algn="just"/>
            <a:endParaRPr lang="en-US" dirty="0"/>
          </a:p>
          <a:p>
            <a:pPr algn="just"/>
            <a:r>
              <a:rPr lang="en-US" dirty="0"/>
              <a:t>Public Finance; concerns with revenue and disbursement of Central Government, State Government </a:t>
            </a:r>
            <a:r>
              <a:rPr lang="en-US" dirty="0" err="1"/>
              <a:t>etc</a:t>
            </a:r>
            <a:r>
              <a:rPr lang="en-US" dirty="0"/>
              <a:t>, funds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Definition of Financial Management</a:t>
            </a:r>
          </a:p>
        </p:txBody>
      </p:sp>
      <p:sp>
        <p:nvSpPr>
          <p:cNvPr id="3" name="Content Placeholder 2"/>
          <p:cNvSpPr>
            <a:spLocks noGrp="1"/>
          </p:cNvSpPr>
          <p:nvPr>
            <p:ph idx="1"/>
          </p:nvPr>
        </p:nvSpPr>
        <p:spPr/>
        <p:txBody>
          <a:bodyPr/>
          <a:lstStyle/>
          <a:p>
            <a:r>
              <a:rPr lang="en-GB" dirty="0"/>
              <a:t>It is concerned with the efficient use of an important economic resource namely, capital funds.</a:t>
            </a:r>
          </a:p>
          <a:p>
            <a:pPr algn="just"/>
            <a:r>
              <a:rPr lang="en-GB" dirty="0"/>
              <a:t>Financial management is also concerned with the acquisition, financing, and management of assets with some overall goal in mind.</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Definition of Financial Management Cont’d</a:t>
            </a:r>
          </a:p>
        </p:txBody>
      </p:sp>
      <p:sp>
        <p:nvSpPr>
          <p:cNvPr id="3" name="Content Placeholder 2"/>
          <p:cNvSpPr>
            <a:spLocks noGrp="1"/>
          </p:cNvSpPr>
          <p:nvPr>
            <p:ph idx="1"/>
          </p:nvPr>
        </p:nvSpPr>
        <p:spPr/>
        <p:txBody>
          <a:bodyPr/>
          <a:lstStyle/>
          <a:p>
            <a:r>
              <a:rPr lang="en-GB" dirty="0"/>
              <a:t>Financial Management deals with procurement of funds and their effective utilization in the business.</a:t>
            </a:r>
          </a:p>
          <a:p>
            <a:pPr algn="just"/>
            <a:r>
              <a:rPr lang="en-GB" dirty="0"/>
              <a:t>It is the operational activity of a business that is responsible for obtaining and effectively utilizing the funds necessary for efficient</a:t>
            </a:r>
          </a:p>
          <a:p>
            <a:r>
              <a:rPr lang="en-GB" dirty="0"/>
              <a:t>operations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Financial Management Decisions</a:t>
            </a:r>
            <a:endParaRPr lang="en-US" dirty="0"/>
          </a:p>
        </p:txBody>
      </p:sp>
      <p:sp>
        <p:nvSpPr>
          <p:cNvPr id="3" name="Content Placeholder 2"/>
          <p:cNvSpPr>
            <a:spLocks noGrp="1"/>
          </p:cNvSpPr>
          <p:nvPr>
            <p:ph idx="1"/>
          </p:nvPr>
        </p:nvSpPr>
        <p:spPr/>
        <p:txBody>
          <a:bodyPr/>
          <a:lstStyle/>
          <a:p>
            <a:r>
              <a:rPr lang="en-US" dirty="0"/>
              <a:t>Investment Decisions</a:t>
            </a:r>
          </a:p>
          <a:p>
            <a:r>
              <a:rPr lang="en-US" dirty="0"/>
              <a:t>Financing Decisions</a:t>
            </a:r>
          </a:p>
          <a:p>
            <a:pPr algn="just"/>
            <a:r>
              <a:rPr lang="en-US" dirty="0"/>
              <a:t>Dividend Policy decisions</a:t>
            </a:r>
          </a:p>
          <a:p>
            <a:pPr algn="just"/>
            <a:r>
              <a:rPr lang="en-US" dirty="0"/>
              <a:t>Working Capital  Management Decisions</a:t>
            </a:r>
          </a:p>
          <a:p>
            <a:pPr marL="0"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Objectives of the Firm</a:t>
            </a:r>
          </a:p>
        </p:txBody>
      </p:sp>
      <p:sp>
        <p:nvSpPr>
          <p:cNvPr id="3" name="Content Placeholder 2"/>
          <p:cNvSpPr>
            <a:spLocks noGrp="1"/>
          </p:cNvSpPr>
          <p:nvPr>
            <p:ph idx="1"/>
          </p:nvPr>
        </p:nvSpPr>
        <p:spPr/>
        <p:txBody>
          <a:bodyPr/>
          <a:lstStyle/>
          <a:p>
            <a:r>
              <a:rPr lang="en-US" dirty="0"/>
              <a:t>The shareholders’ view</a:t>
            </a:r>
          </a:p>
          <a:p>
            <a:pPr>
              <a:buNone/>
            </a:pPr>
            <a:endParaRPr lang="en-US" dirty="0"/>
          </a:p>
          <a:p>
            <a:r>
              <a:rPr lang="en-US" dirty="0"/>
              <a:t>Other Stakeholders’ view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1238</TotalTime>
  <Words>1621</Words>
  <Application>Microsoft Office PowerPoint</Application>
  <PresentationFormat>On-screen Show (4:3)</PresentationFormat>
  <Paragraphs>240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Overview of Financial Management  </vt:lpstr>
      <vt:lpstr>Outline </vt:lpstr>
      <vt:lpstr>Business Activities</vt:lpstr>
      <vt:lpstr>Business Finance Functions</vt:lpstr>
      <vt:lpstr>Types Finance</vt:lpstr>
      <vt:lpstr>Definition of Financial Management</vt:lpstr>
      <vt:lpstr>Definition of Financial Management Cont’d</vt:lpstr>
      <vt:lpstr>Financial Management Decisions</vt:lpstr>
      <vt:lpstr>Financial Objectives of the Firm</vt:lpstr>
      <vt:lpstr>Financial Objectives of the Firm Cont’d</vt:lpstr>
      <vt:lpstr>Financial Objectives of the Firm Cont’d</vt:lpstr>
      <vt:lpstr>Financial Objectives of the Firm Cont’d</vt:lpstr>
      <vt:lpstr>Financial Objectives of the Firm Cont’d</vt:lpstr>
      <vt:lpstr>Financial Objectives of the Firm Cont’d</vt:lpstr>
      <vt:lpstr>Financial Objectives of the Firm Cont’d</vt:lpstr>
      <vt:lpstr>Financial Objectives of the Firm Cont’d</vt:lpstr>
      <vt:lpstr>Financial Objectives of the Firm Cont’d</vt:lpstr>
      <vt:lpstr>Financial Objectives of the Firm Cont’d</vt:lpstr>
      <vt:lpstr>Financial Objectives of the Firm Cont’d</vt:lpstr>
      <vt:lpstr>Financial Objectives of the Firm Cont’d</vt:lpstr>
      <vt:lpstr>Non-Financial Objectives of the Firm Cont’d</vt:lpstr>
      <vt:lpstr>Objectives of Non-Profit Making Organizations</vt:lpstr>
      <vt:lpstr>Importance of Financial Management</vt:lpstr>
      <vt:lpstr>Forms of Business Organisation </vt:lpstr>
      <vt:lpstr>Forms of Business Organisation</vt:lpstr>
      <vt:lpstr>Forms of Business Organisation</vt:lpstr>
      <vt:lpstr>Forms of Business Organisation</vt:lpstr>
      <vt:lpstr>Forms of Business Organisation</vt:lpstr>
      <vt:lpstr>Agency Problems </vt:lpstr>
      <vt:lpstr>Agency Problems </vt:lpstr>
      <vt:lpstr>Solving Agency Problems </vt:lpstr>
      <vt:lpstr>Solving Agency Problems </vt:lpstr>
      <vt:lpstr>Financial Market and the Corporation</vt:lpstr>
      <vt:lpstr>Financial Market and the Corporation</vt:lpstr>
      <vt:lpstr>Financial Market and the Corporation</vt:lpstr>
      <vt:lpstr>Financial Market and the Corporation</vt:lpstr>
      <vt:lpstr>Financial Market and the Corporation</vt:lpstr>
      <vt:lpstr>Market Efficiency</vt:lpstr>
      <vt:lpstr>Levels of Market Efficiency</vt:lpstr>
      <vt:lpstr>Levels of Market Efficiency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Kotodwe</dc:creator>
  <cp:lastModifiedBy>Isaac</cp:lastModifiedBy>
  <cp:revision>15</cp:revision>
  <dcterms:created xsi:type="dcterms:W3CDTF">2014-07-08T11:36:18Z</dcterms:created>
  <dcterms:modified xsi:type="dcterms:W3CDTF">2015-09-19T15:06:05Z</dcterms:modified>
</cp:coreProperties>
</file>